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2" d="100"/>
          <a:sy n="32" d="100"/>
        </p:scale>
        <p:origin x="-90" y="-1128"/>
      </p:cViewPr>
      <p:guideLst>
        <p:guide orient="horz" pos="2160"/>
        <p:guide pos="2880"/>
      </p:guideLst>
    </p:cSldViewPr>
  </p:slideViewPr>
  <p:notesTextViewPr>
    <p:cViewPr>
      <p:scale>
        <a:sx n="100" d="100"/>
        <a:sy n="100" d="100"/>
      </p:scale>
      <p:origin x="0" y="24"/>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C18C06-FD1D-4B05-9259-337D01B66B78}" type="datetimeFigureOut">
              <a:rPr lang="ko-KR" altLang="en-US" smtClean="0"/>
              <a:pPr/>
              <a:t>2015-08-26</a:t>
            </a:fld>
            <a:endParaRPr lang="ko-KR" altLang="en-US"/>
          </a:p>
        </p:txBody>
      </p:sp>
      <p:sp>
        <p:nvSpPr>
          <p:cNvPr id="4" name="바닥글 개체 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5" name="슬라이드 번호 개체 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0CEEA3-B2F5-45BC-B3D1-3926CDA86E61}"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CB509B-33EC-474A-9F4D-34F1B60A21F2}" type="datetimeFigureOut">
              <a:rPr lang="ko-KR" altLang="en-US" smtClean="0"/>
              <a:pPr/>
              <a:t>2015-08-26</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0DCDB7-5C61-4224-95C5-EA5EF14D5546}"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William Shakespeare refers to the nine lives myth in his play </a:t>
            </a:r>
            <a:r>
              <a:rPr lang="en-US" sz="1200" b="0" i="1" kern="1200" dirty="0" smtClean="0">
                <a:solidFill>
                  <a:schemeClr val="tx1"/>
                </a:solidFill>
                <a:latin typeface="+mn-lt"/>
                <a:ea typeface="+mn-ea"/>
                <a:cs typeface="+mn-cs"/>
              </a:rPr>
              <a:t>Romeo and Juliet</a:t>
            </a:r>
            <a:r>
              <a:rPr lang="en-US" sz="1200" b="0" i="0" kern="1200" dirty="0" smtClean="0">
                <a:solidFill>
                  <a:schemeClr val="tx1"/>
                </a:solidFill>
                <a:latin typeface="+mn-lt"/>
                <a:ea typeface="+mn-ea"/>
                <a:cs typeface="+mn-cs"/>
              </a:rPr>
              <a:t>. There is also an ancient proverb that claims, “A cat has nine lives. For three he plays, for three he strays and for the last three he stays.”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The real issue is not whether she lives</a:t>
            </a:r>
            <a:r>
              <a:rPr lang="en-US" sz="1200" b="0" i="0" kern="1200" baseline="0" dirty="0" smtClean="0">
                <a:solidFill>
                  <a:schemeClr val="tx1"/>
                </a:solidFill>
                <a:latin typeface="+mn-lt"/>
                <a:ea typeface="+mn-ea"/>
                <a:cs typeface="+mn-cs"/>
              </a:rPr>
              <a:t> or die, but she wants to stop the exploitation of her life by ending her life while they want to continue the exploitation of her life by resurrecting her. The corruption of “resurrection”—cf. Jesus Resurrection to give a new life to man sacrificing his own life.</a:t>
            </a:r>
          </a:p>
          <a:p>
            <a:endParaRPr lang="en-US" sz="1200" b="0" i="0" kern="1200" baseline="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Dying as a </a:t>
            </a:r>
            <a:r>
              <a:rPr lang="en-US" sz="1200" b="0" i="0" kern="1200" dirty="0" err="1" smtClean="0">
                <a:solidFill>
                  <a:schemeClr val="tx1"/>
                </a:solidFill>
                <a:latin typeface="+mn-lt"/>
                <a:ea typeface="+mn-ea"/>
                <a:cs typeface="+mn-cs"/>
              </a:rPr>
              <a:t>perfomance</a:t>
            </a:r>
            <a:r>
              <a:rPr lang="en-US" sz="1200" b="0" i="0" kern="1200" dirty="0" smtClean="0">
                <a:solidFill>
                  <a:schemeClr val="tx1"/>
                </a:solidFill>
                <a:latin typeface="+mn-lt"/>
                <a:ea typeface="+mn-ea"/>
                <a:cs typeface="+mn-cs"/>
              </a:rPr>
              <a:t>, a spectacle not as a serious</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natural </a:t>
            </a:r>
            <a:r>
              <a:rPr lang="en-US" sz="1200" b="0" i="0" kern="1200" dirty="0" err="1" smtClean="0">
                <a:solidFill>
                  <a:schemeClr val="tx1"/>
                </a:solidFill>
                <a:latin typeface="+mn-lt"/>
                <a:ea typeface="+mn-ea"/>
                <a:cs typeface="+mn-cs"/>
              </a:rPr>
              <a:t>phenomnon</a:t>
            </a:r>
            <a:r>
              <a:rPr lang="en-US" sz="1200" b="0" i="0" kern="1200" dirty="0" smtClean="0">
                <a:solidFill>
                  <a:schemeClr val="tx1"/>
                </a:solidFill>
                <a:latin typeface="+mn-lt"/>
                <a:ea typeface="+mn-ea"/>
                <a:cs typeface="+mn-cs"/>
              </a:rPr>
              <a:t>, cynical point of view on dying,</a:t>
            </a:r>
            <a:r>
              <a:rPr lang="en-US" sz="1200" b="0" i="0" kern="1200" baseline="0" dirty="0" smtClean="0">
                <a:solidFill>
                  <a:schemeClr val="tx1"/>
                </a:solidFill>
                <a:latin typeface="+mn-lt"/>
                <a:ea typeface="+mn-ea"/>
                <a:cs typeface="+mn-cs"/>
              </a:rPr>
              <a:t> and by </a:t>
            </a:r>
            <a:r>
              <a:rPr lang="en-US" sz="1200" b="0" i="0" kern="1200" baseline="0" dirty="0" err="1" smtClean="0">
                <a:solidFill>
                  <a:schemeClr val="tx1"/>
                </a:solidFill>
                <a:latin typeface="+mn-lt"/>
                <a:ea typeface="+mn-ea"/>
                <a:cs typeface="+mn-cs"/>
              </a:rPr>
              <a:t>extention</a:t>
            </a:r>
            <a:r>
              <a:rPr lang="en-US" sz="1200" b="0" i="0" kern="1200" baseline="0" dirty="0" smtClean="0">
                <a:solidFill>
                  <a:schemeClr val="tx1"/>
                </a:solidFill>
                <a:latin typeface="+mn-lt"/>
                <a:ea typeface="+mn-ea"/>
                <a:cs typeface="+mn-cs"/>
              </a:rPr>
              <a:t> on living as a woman in this male dominated world, signifying the lack of reality in the women’s life in this world.</a:t>
            </a:r>
            <a:endParaRPr lang="en-US" sz="1200" b="0" i="0" kern="1200" dirty="0" smtClean="0">
              <a:solidFill>
                <a:schemeClr val="tx1"/>
              </a:solidFill>
              <a:latin typeface="+mn-lt"/>
              <a:ea typeface="+mn-ea"/>
              <a:cs typeface="+mn-cs"/>
            </a:endParaRPr>
          </a:p>
        </p:txBody>
      </p:sp>
      <p:sp>
        <p:nvSpPr>
          <p:cNvPr id="4" name="슬라이드 번호 개체 틀 3"/>
          <p:cNvSpPr>
            <a:spLocks noGrp="1"/>
          </p:cNvSpPr>
          <p:nvPr>
            <p:ph type="sldNum" sz="quarter" idx="10"/>
          </p:nvPr>
        </p:nvSpPr>
        <p:spPr/>
        <p:txBody>
          <a:bodyPr/>
          <a:lstStyle/>
          <a:p>
            <a:fld id="{ED0DCDB7-5C61-4224-95C5-EA5EF14D5546}" type="slidenum">
              <a:rPr lang="ko-KR" altLang="en-US" smtClean="0"/>
              <a:pPr/>
              <a:t>4</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German</a:t>
            </a:r>
            <a:r>
              <a:rPr lang="en-US" altLang="ko-KR" baseline="0" dirty="0" smtClean="0"/>
              <a:t> Words denoting Nazi, Patriarchal Authority, Male Oppression. Critique on Commercialism, Materialism.</a:t>
            </a:r>
            <a:endParaRPr lang="ko-KR" altLang="en-US" dirty="0"/>
          </a:p>
        </p:txBody>
      </p:sp>
      <p:sp>
        <p:nvSpPr>
          <p:cNvPr id="4" name="슬라이드 번호 개체 틀 3"/>
          <p:cNvSpPr>
            <a:spLocks noGrp="1"/>
          </p:cNvSpPr>
          <p:nvPr>
            <p:ph type="sldNum" sz="quarter" idx="10"/>
          </p:nvPr>
        </p:nvSpPr>
        <p:spPr/>
        <p:txBody>
          <a:bodyPr/>
          <a:lstStyle/>
          <a:p>
            <a:fld id="{ED0DCDB7-5C61-4224-95C5-EA5EF14D5546}" type="slidenum">
              <a:rPr lang="ko-KR" altLang="en-US" smtClean="0"/>
              <a:pPr/>
              <a:t>5</a:t>
            </a:fld>
            <a:endParaRPr lang="ko-K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Paradox of Death regarding Phoenix who commits</a:t>
            </a:r>
            <a:r>
              <a:rPr lang="en-US" altLang="ko-KR" baseline="0" dirty="0" smtClean="0"/>
              <a:t> a suicide to get another thousand years of life, that is, a renewal of life. She declares her determination to eliminate the people who </a:t>
            </a:r>
            <a:r>
              <a:rPr lang="en-US" altLang="ko-KR" baseline="0" dirty="0" err="1" smtClean="0"/>
              <a:t>obsturcts</a:t>
            </a:r>
            <a:r>
              <a:rPr lang="en-US" altLang="ko-KR" baseline="0" dirty="0" smtClean="0"/>
              <a:t> her real resurrection.</a:t>
            </a:r>
            <a:endParaRPr lang="ko-KR" altLang="en-US" dirty="0"/>
          </a:p>
        </p:txBody>
      </p:sp>
      <p:sp>
        <p:nvSpPr>
          <p:cNvPr id="4" name="슬라이드 번호 개체 틀 3"/>
          <p:cNvSpPr>
            <a:spLocks noGrp="1"/>
          </p:cNvSpPr>
          <p:nvPr>
            <p:ph type="sldNum" sz="quarter" idx="10"/>
          </p:nvPr>
        </p:nvSpPr>
        <p:spPr/>
        <p:txBody>
          <a:bodyPr/>
          <a:lstStyle/>
          <a:p>
            <a:fld id="{ED0DCDB7-5C61-4224-95C5-EA5EF14D5546}" type="slidenum">
              <a:rPr lang="ko-KR" altLang="en-US" smtClean="0"/>
              <a:pPr/>
              <a:t>6</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8" name="제목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ko-KR" altLang="en-US" smtClean="0"/>
              <a:t>마스터 제목 스타일 편집</a:t>
            </a:r>
            <a:endParaRPr kumimoji="0" lang="en-US"/>
          </a:p>
        </p:txBody>
      </p:sp>
      <p:sp>
        <p:nvSpPr>
          <p:cNvPr id="9" name="부제목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28" name="날짜 개체 틀 27"/>
          <p:cNvSpPr>
            <a:spLocks noGrp="1"/>
          </p:cNvSpPr>
          <p:nvPr>
            <p:ph type="dt" sz="half" idx="10"/>
          </p:nvPr>
        </p:nvSpPr>
        <p:spPr>
          <a:xfrm>
            <a:off x="6400800" y="6355080"/>
            <a:ext cx="2286000" cy="365760"/>
          </a:xfrm>
        </p:spPr>
        <p:txBody>
          <a:bodyPr/>
          <a:lstStyle>
            <a:lvl1pPr>
              <a:defRPr sz="1400"/>
            </a:lvl1pPr>
          </a:lstStyle>
          <a:p>
            <a:fld id="{7BE8898F-9825-42EE-A872-2B1878F67C07}" type="datetimeFigureOut">
              <a:rPr lang="ko-KR" altLang="en-US" smtClean="0"/>
              <a:pPr/>
              <a:t>2015-08-26</a:t>
            </a:fld>
            <a:endParaRPr lang="ko-KR" altLang="en-US"/>
          </a:p>
        </p:txBody>
      </p:sp>
      <p:sp>
        <p:nvSpPr>
          <p:cNvPr id="17" name="바닥글 개체 틀 16"/>
          <p:cNvSpPr>
            <a:spLocks noGrp="1"/>
          </p:cNvSpPr>
          <p:nvPr>
            <p:ph type="ftr" sz="quarter" idx="11"/>
          </p:nvPr>
        </p:nvSpPr>
        <p:spPr>
          <a:xfrm>
            <a:off x="2898648" y="6355080"/>
            <a:ext cx="3474720" cy="365760"/>
          </a:xfrm>
        </p:spPr>
        <p:txBody>
          <a:bodyPr/>
          <a:lstStyle/>
          <a:p>
            <a:endParaRPr lang="ko-KR" altLang="en-US"/>
          </a:p>
        </p:txBody>
      </p:sp>
      <p:sp>
        <p:nvSpPr>
          <p:cNvPr id="29" name="슬라이드 번호 개체 틀 28"/>
          <p:cNvSpPr>
            <a:spLocks noGrp="1"/>
          </p:cNvSpPr>
          <p:nvPr>
            <p:ph type="sldNum" sz="quarter" idx="12"/>
          </p:nvPr>
        </p:nvSpPr>
        <p:spPr>
          <a:xfrm>
            <a:off x="1216152" y="6355080"/>
            <a:ext cx="1219200" cy="365760"/>
          </a:xfrm>
        </p:spPr>
        <p:txBody>
          <a:bodyPr/>
          <a:lstStyle/>
          <a:p>
            <a:fld id="{7EFC04B8-18BC-4A11-A412-56996133FE02}" type="slidenum">
              <a:rPr lang="ko-KR" altLang="en-US" smtClean="0"/>
              <a:pPr/>
              <a:t>‹#›</a:t>
            </a:fld>
            <a:endParaRPr lang="ko-KR" altLang="en-US"/>
          </a:p>
        </p:txBody>
      </p:sp>
      <p:sp>
        <p:nvSpPr>
          <p:cNvPr id="21" name="직사각형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직사각형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직사각형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직사각형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EFC04B8-18BC-4A11-A412-56996133FE02}"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7" name="직선 연결선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이등변 삼각형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직선 연결선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4" name="날짜 개체 틀 3"/>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8" name="내용 개체 틀 7"/>
          <p:cNvSpPr>
            <a:spLocks noGrp="1"/>
          </p:cNvSpPr>
          <p:nvPr>
            <p:ph sz="quarter" idx="1"/>
          </p:nvPr>
        </p:nvSpPr>
        <p:spPr>
          <a:xfrm>
            <a:off x="457200" y="1219200"/>
            <a:ext cx="8229600"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a:xfrm>
            <a:off x="6400800" y="6355080"/>
            <a:ext cx="2286000" cy="365760"/>
          </a:xfrm>
        </p:spPr>
        <p:txBody>
          <a:bodyPr/>
          <a:lstStyle/>
          <a:p>
            <a:fld id="{7BE8898F-9825-42EE-A872-2B1878F67C07}" type="datetimeFigureOut">
              <a:rPr lang="ko-KR" altLang="en-US" smtClean="0"/>
              <a:pPr/>
              <a:t>2015-08-26</a:t>
            </a:fld>
            <a:endParaRPr lang="ko-KR" altLang="en-US"/>
          </a:p>
        </p:txBody>
      </p:sp>
      <p:sp>
        <p:nvSpPr>
          <p:cNvPr id="5" name="바닥글 개체 틀 4"/>
          <p:cNvSpPr>
            <a:spLocks noGrp="1"/>
          </p:cNvSpPr>
          <p:nvPr>
            <p:ph type="ftr" sz="quarter" idx="11"/>
          </p:nvPr>
        </p:nvSpPr>
        <p:spPr>
          <a:xfrm>
            <a:off x="2898648" y="6355080"/>
            <a:ext cx="3474720" cy="365760"/>
          </a:xfrm>
        </p:spPr>
        <p:txBody>
          <a:bodyPr/>
          <a:lstStyle/>
          <a:p>
            <a:endParaRPr lang="ko-KR" altLang="en-US"/>
          </a:p>
        </p:txBody>
      </p:sp>
      <p:sp>
        <p:nvSpPr>
          <p:cNvPr id="6" name="슬라이드 번호 개체 틀 5"/>
          <p:cNvSpPr>
            <a:spLocks noGrp="1"/>
          </p:cNvSpPr>
          <p:nvPr>
            <p:ph type="sldNum" sz="quarter" idx="12"/>
          </p:nvPr>
        </p:nvSpPr>
        <p:spPr>
          <a:xfrm>
            <a:off x="1069848" y="6355080"/>
            <a:ext cx="1520952" cy="365760"/>
          </a:xfrm>
        </p:spPr>
        <p:txBody>
          <a:bodyPr/>
          <a:lstStyle/>
          <a:p>
            <a:fld id="{7EFC04B8-18BC-4A11-A412-56996133FE02}" type="slidenum">
              <a:rPr lang="ko-KR" altLang="en-US" smtClean="0"/>
              <a:pPr/>
              <a:t>‹#›</a:t>
            </a:fld>
            <a:endParaRPr lang="ko-KR" altLang="en-US"/>
          </a:p>
        </p:txBody>
      </p:sp>
      <p:sp>
        <p:nvSpPr>
          <p:cNvPr id="7" name="직사각형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직사각형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lstStyle/>
          <a:p>
            <a:r>
              <a:rPr kumimoji="0" lang="ko-KR" altLang="en-US" smtClean="0"/>
              <a:t>마스터 제목 스타일 편집</a:t>
            </a:r>
            <a:endParaRPr kumimoji="0" lang="en-US"/>
          </a:p>
        </p:txBody>
      </p:sp>
      <p:sp>
        <p:nvSpPr>
          <p:cNvPr id="5" name="날짜 개체 틀 4"/>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9" name="내용 개체 틀 8"/>
          <p:cNvSpPr>
            <a:spLocks noGrp="1"/>
          </p:cNvSpPr>
          <p:nvPr>
            <p:ph sz="quarter" idx="1"/>
          </p:nvPr>
        </p:nvSpPr>
        <p:spPr>
          <a:xfrm>
            <a:off x="457200" y="1219200"/>
            <a:ext cx="4041648"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1" name="내용 개체 틀 10"/>
          <p:cNvSpPr>
            <a:spLocks noGrp="1"/>
          </p:cNvSpPr>
          <p:nvPr>
            <p:ph sz="quarter" idx="2"/>
          </p:nvPr>
        </p:nvSpPr>
        <p:spPr>
          <a:xfrm>
            <a:off x="4632198" y="1216152"/>
            <a:ext cx="4041648"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nchor="ctr"/>
          <a:lstStyle>
            <a:lvl1pPr>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7" name="날짜 개체 틀 6"/>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11" name="내용 개체 틀 10"/>
          <p:cNvSpPr>
            <a:spLocks noGrp="1"/>
          </p:cNvSpPr>
          <p:nvPr>
            <p:ph sz="quarter" idx="2"/>
          </p:nvPr>
        </p:nvSpPr>
        <p:spPr>
          <a:xfrm>
            <a:off x="457200" y="2133600"/>
            <a:ext cx="4038600" cy="40386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3" name="내용 개체 틀 12"/>
          <p:cNvSpPr>
            <a:spLocks noGrp="1"/>
          </p:cNvSpPr>
          <p:nvPr>
            <p:ph sz="quarter" idx="4"/>
          </p:nvPr>
        </p:nvSpPr>
        <p:spPr>
          <a:xfrm>
            <a:off x="4648200" y="2133600"/>
            <a:ext cx="4038600" cy="40386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6" name="이등변 삼각형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5" name="직선 연결선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이등변 삼각형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8" name="직선 연결선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직선 연결선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이등변 삼각형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내용 개체 틀 11"/>
          <p:cNvSpPr>
            <a:spLocks noGrp="1"/>
          </p:cNvSpPr>
          <p:nvPr>
            <p:ph sz="quarter" idx="1"/>
          </p:nvPr>
        </p:nvSpPr>
        <p:spPr>
          <a:xfrm>
            <a:off x="304800" y="304800"/>
            <a:ext cx="5715000" cy="5715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ko-KR" altLang="en-US" smtClean="0"/>
              <a:t>그림을 추가하려면 아이콘을 클릭하십시오</a:t>
            </a:r>
            <a:endParaRPr kumimoji="0" lang="en-US" dirty="0"/>
          </a:p>
        </p:txBody>
      </p:sp>
      <p:sp>
        <p:nvSpPr>
          <p:cNvPr id="4" name="텍스트 개체 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7BE8898F-9825-42EE-A872-2B1878F67C07}" type="datetimeFigureOut">
              <a:rPr lang="ko-KR" altLang="en-US" smtClean="0"/>
              <a:pPr/>
              <a:t>2015-08-26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7EFC04B8-18BC-4A11-A412-56996133FE02}" type="slidenum">
              <a:rPr lang="ko-KR" altLang="en-US" smtClean="0"/>
              <a:pPr/>
              <a:t>‹#›</a:t>
            </a:fld>
            <a:endParaRPr lang="ko-KR" altLang="en-US"/>
          </a:p>
        </p:txBody>
      </p:sp>
      <p:sp>
        <p:nvSpPr>
          <p:cNvPr id="8" name="직선 연결선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이등변 삼각형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직사각형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제목 개체 틀 21"/>
          <p:cNvSpPr>
            <a:spLocks noGrp="1"/>
          </p:cNvSpPr>
          <p:nvPr>
            <p:ph type="title"/>
          </p:nvPr>
        </p:nvSpPr>
        <p:spPr>
          <a:xfrm>
            <a:off x="457200" y="152400"/>
            <a:ext cx="8229600" cy="990600"/>
          </a:xfrm>
          <a:prstGeom prst="rect">
            <a:avLst/>
          </a:prstGeom>
        </p:spPr>
        <p:txBody>
          <a:bodyPr vert="horz" anchor="b" anchorCtr="0">
            <a:normAutofit/>
          </a:bodyPr>
          <a:lstStyle/>
          <a:p>
            <a:r>
              <a:rPr kumimoji="0" lang="ko-KR" altLang="en-US" smtClean="0"/>
              <a:t>마스터 제목 스타일 편집</a:t>
            </a:r>
            <a:endParaRPr kumimoji="0" lang="en-US"/>
          </a:p>
        </p:txBody>
      </p:sp>
      <p:sp>
        <p:nvSpPr>
          <p:cNvPr id="13" name="텍스트 개체 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4" name="날짜 개체 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BE8898F-9825-42EE-A872-2B1878F67C07}" type="datetimeFigureOut">
              <a:rPr lang="ko-KR" altLang="en-US" smtClean="0"/>
              <a:pPr/>
              <a:t>2015-08-26</a:t>
            </a:fld>
            <a:endParaRPr lang="ko-KR" altLang="en-US"/>
          </a:p>
        </p:txBody>
      </p:sp>
      <p:sp>
        <p:nvSpPr>
          <p:cNvPr id="3" name="바닥글 개체 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ko-KR" altLang="en-US"/>
          </a:p>
        </p:txBody>
      </p:sp>
      <p:sp>
        <p:nvSpPr>
          <p:cNvPr id="23" name="슬라이드 번호 개체 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EFC04B8-18BC-4A11-A412-56996133FE02}" type="slidenum">
              <a:rPr lang="ko-KR" altLang="en-US" smtClean="0"/>
              <a:pPr/>
              <a:t>‹#›</a:t>
            </a:fld>
            <a:endParaRPr lang="ko-KR" altLang="en-US"/>
          </a:p>
        </p:txBody>
      </p:sp>
      <p:sp>
        <p:nvSpPr>
          <p:cNvPr id="28" name="직선 연결선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직선 연결선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이등변 삼각형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1"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1"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1"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1"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1"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1"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1"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1"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1"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t>Lady Lazarus</a:t>
            </a:r>
            <a:endParaRPr lang="ko-KR" altLang="en-US" dirty="0"/>
          </a:p>
        </p:txBody>
      </p:sp>
      <p:sp>
        <p:nvSpPr>
          <p:cNvPr id="3" name="부제목 2"/>
          <p:cNvSpPr>
            <a:spLocks noGrp="1"/>
          </p:cNvSpPr>
          <p:nvPr>
            <p:ph type="subTitle" idx="1"/>
          </p:nvPr>
        </p:nvSpPr>
        <p:spPr/>
        <p:txBody>
          <a:bodyPr/>
          <a:lstStyle/>
          <a:p>
            <a:r>
              <a:rPr lang="en-US" altLang="ko-KR" dirty="0" smtClean="0"/>
              <a:t>September  18, 2014</a:t>
            </a:r>
            <a:endParaRPr lang="ko-KR"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Sylvia Plath(1935)</a:t>
            </a:r>
            <a:endParaRPr lang="ko-KR" altLang="en-US" dirty="0"/>
          </a:p>
        </p:txBody>
      </p:sp>
      <p:sp>
        <p:nvSpPr>
          <p:cNvPr id="3" name="내용 개체 틀 2"/>
          <p:cNvSpPr>
            <a:spLocks noGrp="1"/>
          </p:cNvSpPr>
          <p:nvPr>
            <p:ph sz="quarter" idx="1"/>
          </p:nvPr>
        </p:nvSpPr>
        <p:spPr/>
        <p:txBody>
          <a:bodyPr/>
          <a:lstStyle/>
          <a:p>
            <a:r>
              <a:rPr lang="en-US" dirty="0" smtClean="0"/>
              <a:t>poet and novelist, born in Boston, Massachusetts. She married Ted Hughes in 1956. After teaching in America she and Hughes returned to England in 1959.</a:t>
            </a:r>
          </a:p>
          <a:p>
            <a:endParaRPr lang="en-US" altLang="ko-KR" dirty="0" smtClean="0"/>
          </a:p>
          <a:p>
            <a:r>
              <a:rPr lang="en-US" dirty="0" smtClean="0"/>
              <a:t>Her first volume of poetry, </a:t>
            </a:r>
            <a:r>
              <a:rPr lang="en-US" i="1" dirty="0" smtClean="0"/>
              <a:t>The Colossus</a:t>
            </a:r>
            <a:r>
              <a:rPr lang="en-US" dirty="0" smtClean="0"/>
              <a:t>, appeared in 1960, and in 1963 her only novel </a:t>
            </a:r>
            <a:r>
              <a:rPr lang="en-US" i="1" dirty="0" smtClean="0"/>
              <a:t>The Bell Jar</a:t>
            </a:r>
            <a:r>
              <a:rPr lang="en-US" dirty="0" smtClean="0"/>
              <a:t>. Less than a month after its publication she committed suicide in London. </a:t>
            </a:r>
            <a:endParaRPr lang="ko-KR"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Lady Lazarus</a:t>
            </a:r>
            <a:endParaRPr lang="ko-KR" altLang="en-US" dirty="0"/>
          </a:p>
        </p:txBody>
      </p:sp>
      <p:sp>
        <p:nvSpPr>
          <p:cNvPr id="3" name="내용 개체 틀 2"/>
          <p:cNvSpPr>
            <a:spLocks noGrp="1"/>
          </p:cNvSpPr>
          <p:nvPr>
            <p:ph sz="quarter" idx="1"/>
          </p:nvPr>
        </p:nvSpPr>
        <p:spPr/>
        <p:txBody>
          <a:bodyPr>
            <a:normAutofit/>
          </a:bodyPr>
          <a:lstStyle/>
          <a:p>
            <a:r>
              <a:rPr lang="en-US" dirty="0" smtClean="0"/>
              <a:t>Plath describes the speaker's oppression with the use of World War II Nazi Germany allusions and images.</a:t>
            </a:r>
          </a:p>
          <a:p>
            <a:r>
              <a:rPr lang="en-US" dirty="0" smtClean="0"/>
              <a:t>She develops a German image to denote Nazism and in turn, oppression. She accounts this connotation to the doctors in the poem, such as calling the doctor Herr </a:t>
            </a:r>
            <a:r>
              <a:rPr lang="en-US" dirty="0" err="1" smtClean="0"/>
              <a:t>Doktor</a:t>
            </a:r>
            <a:r>
              <a:rPr lang="en-US" dirty="0" smtClean="0"/>
              <a:t>, because they continue to bring her back to life when all she wants is to finally die.</a:t>
            </a:r>
          </a:p>
          <a:p>
            <a:r>
              <a:rPr lang="en-US" dirty="0" smtClean="0"/>
              <a:t>At the end of the poem, she is represented by the image of a phoenix.  This next decade will be different for the speaker because she plans to "eat" the men, or doctors, so they cannot revive her next time she faces death.</a:t>
            </a:r>
          </a:p>
          <a:p>
            <a:endParaRPr lang="ko-KR"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Paradox of Death</a:t>
            </a:r>
            <a:endParaRPr lang="ko-KR" altLang="en-US" dirty="0"/>
          </a:p>
        </p:txBody>
      </p:sp>
      <p:sp>
        <p:nvSpPr>
          <p:cNvPr id="3" name="내용 개체 틀 2"/>
          <p:cNvSpPr>
            <a:spLocks noGrp="1"/>
          </p:cNvSpPr>
          <p:nvPr>
            <p:ph sz="quarter" idx="1"/>
          </p:nvPr>
        </p:nvSpPr>
        <p:spPr/>
        <p:txBody>
          <a:bodyPr>
            <a:normAutofit/>
          </a:bodyPr>
          <a:lstStyle/>
          <a:p>
            <a:pPr latinLnBrk="0"/>
            <a:r>
              <a:rPr lang="en-US" sz="3600" dirty="0" smtClean="0"/>
              <a:t>“As a seashell./ They had to call and call/ And pick the worms off me like sticky pearls.”</a:t>
            </a:r>
          </a:p>
          <a:p>
            <a:pPr latinLnBrk="0">
              <a:buNone/>
            </a:pPr>
            <a:endParaRPr lang="en-US" sz="3600" dirty="0" smtClean="0"/>
          </a:p>
          <a:p>
            <a:pPr latinLnBrk="0"/>
            <a:r>
              <a:rPr lang="en-US" sz="3600" dirty="0" smtClean="0"/>
              <a:t>“Dying/ Is an art, like everything else. /I do it exceptionally well”</a:t>
            </a:r>
          </a:p>
          <a:p>
            <a:pPr latinLnBrk="0">
              <a:buNone/>
            </a:pPr>
            <a:endParaRPr lang="ko-KR" altLang="en-US" sz="3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My Dying, a Victim of Holocaust</a:t>
            </a:r>
            <a:endParaRPr lang="ko-KR" altLang="en-US" dirty="0"/>
          </a:p>
        </p:txBody>
      </p:sp>
      <p:sp>
        <p:nvSpPr>
          <p:cNvPr id="3" name="내용 개체 틀 2"/>
          <p:cNvSpPr>
            <a:spLocks noGrp="1"/>
          </p:cNvSpPr>
          <p:nvPr>
            <p:ph sz="quarter" idx="1"/>
          </p:nvPr>
        </p:nvSpPr>
        <p:spPr/>
        <p:txBody>
          <a:bodyPr>
            <a:normAutofit/>
          </a:bodyPr>
          <a:lstStyle/>
          <a:p>
            <a:pPr latinLnBrk="0"/>
            <a:endParaRPr lang="en-US" sz="4000" dirty="0" smtClean="0"/>
          </a:p>
          <a:p>
            <a:pPr latinLnBrk="0">
              <a:buNone/>
            </a:pPr>
            <a:r>
              <a:rPr lang="en-US" sz="4000" dirty="0" smtClean="0"/>
              <a:t>  So, so, Herr </a:t>
            </a:r>
            <a:r>
              <a:rPr lang="en-US" sz="4000" dirty="0" err="1" smtClean="0"/>
              <a:t>Doktor</a:t>
            </a:r>
            <a:r>
              <a:rPr lang="en-US" sz="4000" dirty="0" smtClean="0"/>
              <a:t>. / So, Herr Enemy./ I am your opus,/ I am your valuable, / The pure gold baby/ That melts to a shriek. /I turn and burn.</a:t>
            </a:r>
            <a:endParaRPr lang="ko-KR" altLang="en-US" sz="4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Author’s Imaginary Victory over Nazi(Men)</a:t>
            </a:r>
            <a:endParaRPr lang="ko-KR" altLang="en-US" dirty="0"/>
          </a:p>
        </p:txBody>
      </p:sp>
      <p:sp>
        <p:nvSpPr>
          <p:cNvPr id="3" name="내용 개체 틀 2"/>
          <p:cNvSpPr>
            <a:spLocks noGrp="1"/>
          </p:cNvSpPr>
          <p:nvPr>
            <p:ph sz="quarter" idx="1"/>
          </p:nvPr>
        </p:nvSpPr>
        <p:spPr/>
        <p:txBody>
          <a:bodyPr/>
          <a:lstStyle/>
          <a:p>
            <a:pPr latinLnBrk="0">
              <a:buNone/>
            </a:pPr>
            <a:r>
              <a:rPr lang="en-US" sz="4000" dirty="0" smtClean="0"/>
              <a:t>  </a:t>
            </a:r>
          </a:p>
          <a:p>
            <a:pPr lvl="1" latinLnBrk="0">
              <a:buNone/>
            </a:pPr>
            <a:r>
              <a:rPr lang="en-US" sz="3700" dirty="0" smtClean="0"/>
              <a:t>  Out of the ash</a:t>
            </a:r>
          </a:p>
          <a:p>
            <a:pPr lvl="1" latinLnBrk="0">
              <a:buNone/>
            </a:pPr>
            <a:r>
              <a:rPr lang="en-US" sz="3700" dirty="0" smtClean="0"/>
              <a:t>  I rise with my red hair</a:t>
            </a:r>
          </a:p>
          <a:p>
            <a:pPr lvl="1" latinLnBrk="0">
              <a:buNone/>
            </a:pPr>
            <a:r>
              <a:rPr lang="en-US" sz="3700" dirty="0" smtClean="0"/>
              <a:t>  And I eat men like air.</a:t>
            </a:r>
            <a:endParaRPr lang="ko-KR" altLang="en-US" sz="3700" dirty="0" smtClean="0"/>
          </a:p>
          <a:p>
            <a:pPr lvl="1" algn="ctr"/>
            <a:endParaRPr lang="ko-KR"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원본">
  <a:themeElements>
    <a:clrScheme name="원본">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원본">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원본">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56</TotalTime>
  <Words>340</Words>
  <Application>Microsoft Office PowerPoint</Application>
  <PresentationFormat>화면 슬라이드 쇼(4:3)</PresentationFormat>
  <Paragraphs>32</Paragraphs>
  <Slides>6</Slides>
  <Notes>3</Notes>
  <HiddenSlides>0</HiddenSlides>
  <MMClips>0</MMClips>
  <ScaleCrop>false</ScaleCrop>
  <HeadingPairs>
    <vt:vector size="4" baseType="variant">
      <vt:variant>
        <vt:lpstr>테마</vt:lpstr>
      </vt:variant>
      <vt:variant>
        <vt:i4>1</vt:i4>
      </vt:variant>
      <vt:variant>
        <vt:lpstr>슬라이드 제목</vt:lpstr>
      </vt:variant>
      <vt:variant>
        <vt:i4>6</vt:i4>
      </vt:variant>
    </vt:vector>
  </HeadingPairs>
  <TitlesOfParts>
    <vt:vector size="7" baseType="lpstr">
      <vt:lpstr>원본</vt:lpstr>
      <vt:lpstr>Lady Lazarus</vt:lpstr>
      <vt:lpstr>Sylvia Plath(1935)</vt:lpstr>
      <vt:lpstr>Lady Lazarus</vt:lpstr>
      <vt:lpstr>Paradox of Death</vt:lpstr>
      <vt:lpstr>My Dying, a Victim of Holocaust</vt:lpstr>
      <vt:lpstr>Author’s Imaginary Victory over Nazi(Men)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Lady Lazarus</dc:title>
  <dc:creator>u</dc:creator>
  <cp:lastModifiedBy>u</cp:lastModifiedBy>
  <cp:revision>7</cp:revision>
  <dcterms:created xsi:type="dcterms:W3CDTF">2014-09-17T23:55:04Z</dcterms:created>
  <dcterms:modified xsi:type="dcterms:W3CDTF">2015-08-26T04:01:18Z</dcterms:modified>
</cp:coreProperties>
</file>